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y="6858000" cx="12192000"/>
  <p:notesSz cx="6858000" cy="9144000"/>
  <p:embeddedFontLst>
    <p:embeddedFont>
      <p:font typeface="Bad Script"/>
      <p:regular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2" roundtripDataSignature="AMtx7miUx7AIJgcg8sTw9ptnvlxKoXqb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customschemas.google.com/relationships/presentationmetadata" Target="metadata"/><Relationship Id="rId41" Type="http://schemas.openxmlformats.org/officeDocument/2006/relationships/font" Target="fonts/BadScript-regular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4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4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4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4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4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Relationship Id="rId4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Relationship Id="rId4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Relationship Id="rId4" Type="http://schemas.openxmlformats.org/officeDocument/2006/relationships/hyperlink" Target="https://studentaid.gov/fsa-id/create-account/launch" TargetMode="External"/><Relationship Id="rId5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Relationship Id="rId4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Relationship Id="rId4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Relationship Id="rId4" Type="http://schemas.openxmlformats.org/officeDocument/2006/relationships/image" Target="../media/image2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g"/><Relationship Id="rId4" Type="http://schemas.openxmlformats.org/officeDocument/2006/relationships/image" Target="../media/image16.png"/><Relationship Id="rId5" Type="http://schemas.openxmlformats.org/officeDocument/2006/relationships/image" Target="../media/image36.png"/><Relationship Id="rId6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g"/><Relationship Id="rId4" Type="http://schemas.openxmlformats.org/officeDocument/2006/relationships/image" Target="../media/image2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jpg"/><Relationship Id="rId4" Type="http://schemas.openxmlformats.org/officeDocument/2006/relationships/image" Target="../media/image2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jpg"/><Relationship Id="rId4" Type="http://schemas.openxmlformats.org/officeDocument/2006/relationships/image" Target="../media/image1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jpg"/><Relationship Id="rId4" Type="http://schemas.openxmlformats.org/officeDocument/2006/relationships/image" Target="../media/image2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jpg"/><Relationship Id="rId4" Type="http://schemas.openxmlformats.org/officeDocument/2006/relationships/image" Target="../media/image2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jpg"/><Relationship Id="rId4" Type="http://schemas.openxmlformats.org/officeDocument/2006/relationships/image" Target="../media/image21.png"/><Relationship Id="rId5" Type="http://schemas.openxmlformats.org/officeDocument/2006/relationships/image" Target="../media/image2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jpg"/><Relationship Id="rId4" Type="http://schemas.openxmlformats.org/officeDocument/2006/relationships/hyperlink" Target="https://fafsa.gov/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jpg"/><Relationship Id="rId4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jpg"/><Relationship Id="rId4" Type="http://schemas.openxmlformats.org/officeDocument/2006/relationships/image" Target="../media/image24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3.jpg"/><Relationship Id="rId4" Type="http://schemas.openxmlformats.org/officeDocument/2006/relationships/image" Target="../media/image30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3.jpg"/><Relationship Id="rId4" Type="http://schemas.openxmlformats.org/officeDocument/2006/relationships/image" Target="../media/image3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3.jpg"/><Relationship Id="rId4" Type="http://schemas.openxmlformats.org/officeDocument/2006/relationships/image" Target="../media/image3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3.jpg"/><Relationship Id="rId4" Type="http://schemas.openxmlformats.org/officeDocument/2006/relationships/image" Target="../media/image3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3.jpg"/><Relationship Id="rId4" Type="http://schemas.openxmlformats.org/officeDocument/2006/relationships/image" Target="../media/image3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Relationship Id="rId4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generated with very high confidence"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9" y="1157"/>
            <a:ext cx="12192000" cy="686253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>
            <p:ph type="ctrTitle"/>
          </p:nvPr>
        </p:nvSpPr>
        <p:spPr>
          <a:xfrm>
            <a:off x="1524000" y="948192"/>
            <a:ext cx="9144000" cy="13544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en-US" sz="7200">
                <a:latin typeface="Arial"/>
                <a:ea typeface="Arial"/>
                <a:cs typeface="Arial"/>
                <a:sym typeface="Arial"/>
              </a:rPr>
              <a:t>Financial Aid</a:t>
            </a:r>
            <a:endParaRPr sz="7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>
            <p:ph idx="1" type="subTitle"/>
          </p:nvPr>
        </p:nvSpPr>
        <p:spPr>
          <a:xfrm>
            <a:off x="1524000" y="2368324"/>
            <a:ext cx="9144000" cy="7849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>
                <a:latin typeface="Arial"/>
                <a:ea typeface="Arial"/>
                <a:cs typeface="Arial"/>
                <a:sym typeface="Arial"/>
              </a:rPr>
              <a:t>2023 – 2024 </a:t>
            </a:r>
            <a:endParaRPr sz="4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generated with very high confidence" id="153" name="Google Shape;153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" y="-77988"/>
            <a:ext cx="12235139" cy="686956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0"/>
          <p:cNvSpPr txBox="1"/>
          <p:nvPr>
            <p:ph type="title"/>
          </p:nvPr>
        </p:nvSpPr>
        <p:spPr>
          <a:xfrm>
            <a:off x="6092371" y="365125"/>
            <a:ext cx="5087258" cy="490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Grants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0"/>
          <p:cNvSpPr txBox="1"/>
          <p:nvPr/>
        </p:nvSpPr>
        <p:spPr>
          <a:xfrm>
            <a:off x="1304925" y="1853738"/>
            <a:ext cx="7724775" cy="5004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84048" lvl="0" marL="38404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Pell Grants – Based on EFC</a:t>
            </a:r>
            <a:endParaRPr/>
          </a:p>
          <a:p>
            <a:pPr indent="-384047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Automatic with eligibility</a:t>
            </a:r>
            <a:endParaRPr/>
          </a:p>
          <a:p>
            <a:pPr indent="-384047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2022-2023 maximum annual award amount $6,895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FSEOG</a:t>
            </a:r>
            <a:endParaRPr/>
          </a:p>
          <a:p>
            <a:pPr indent="-384047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Supplemental grant for the neediest of students</a:t>
            </a:r>
            <a:endParaRPr/>
          </a:p>
          <a:p>
            <a:pPr indent="-384047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on availability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4048" lvl="0" marL="38404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Grants</a:t>
            </a:r>
            <a:endParaRPr/>
          </a:p>
          <a:p>
            <a:pPr indent="-384047" lvl="1" marL="84124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Alabama Student Grant</a:t>
            </a:r>
            <a:endParaRPr/>
          </a:p>
          <a:p>
            <a:pPr indent="-384047" lvl="1" marL="84124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Alabama Student Assistant Grant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pic>
        <p:nvPicPr>
          <p:cNvPr id="156" name="Google Shape;15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79144">
            <a:off x="8434592" y="4339094"/>
            <a:ext cx="2391815" cy="2391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generated with very high confidence" id="161" name="Google Shape;161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27618"/>
            <a:ext cx="12235139" cy="686956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1"/>
          <p:cNvSpPr txBox="1"/>
          <p:nvPr>
            <p:ph type="title"/>
          </p:nvPr>
        </p:nvSpPr>
        <p:spPr>
          <a:xfrm>
            <a:off x="6092371" y="365125"/>
            <a:ext cx="5087258" cy="490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Work Study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1"/>
          <p:cNvSpPr txBox="1"/>
          <p:nvPr/>
        </p:nvSpPr>
        <p:spPr>
          <a:xfrm>
            <a:off x="5269576" y="2452255"/>
            <a:ext cx="7981950" cy="418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4048" lvl="0" marL="38404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Federal Work Study</a:t>
            </a:r>
            <a:endParaRPr/>
          </a:p>
          <a:p>
            <a:pPr indent="-384047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Federal dollars paid in exchange for part-time employment in designated jobs</a:t>
            </a:r>
            <a:endParaRPr/>
          </a:p>
          <a:p>
            <a:pPr indent="-384047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comes first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4048" lvl="0" marL="38404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Institutional Work Study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1148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9240" y="2165197"/>
            <a:ext cx="4536236" cy="3402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generated with very high confidence" id="169" name="Google Shape;169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" y="-97038"/>
            <a:ext cx="12235139" cy="686956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2"/>
          <p:cNvSpPr txBox="1"/>
          <p:nvPr>
            <p:ph type="title"/>
          </p:nvPr>
        </p:nvSpPr>
        <p:spPr>
          <a:xfrm>
            <a:off x="6092371" y="365125"/>
            <a:ext cx="5087258" cy="490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Loans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2"/>
          <p:cNvSpPr txBox="1"/>
          <p:nvPr/>
        </p:nvSpPr>
        <p:spPr>
          <a:xfrm>
            <a:off x="616688" y="1892595"/>
            <a:ext cx="8470162" cy="4856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4048" lvl="0" marL="38404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Federal Direct Loans</a:t>
            </a:r>
            <a:endParaRPr/>
          </a:p>
          <a:p>
            <a:pPr indent="-384047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Subsidized</a:t>
            </a:r>
            <a:endParaRPr/>
          </a:p>
          <a:p>
            <a:pPr indent="-384047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Unsubsidized</a:t>
            </a:r>
            <a:endParaRPr/>
          </a:p>
          <a:p>
            <a:pPr indent="-384047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Freshman Annual Loan Limit = $5500</a:t>
            </a:r>
            <a:endParaRPr/>
          </a:p>
          <a:p>
            <a:pPr indent="-384048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2022-2023 Interest Rate = 4.99%</a:t>
            </a:r>
            <a:endParaRPr/>
          </a:p>
          <a:p>
            <a:pPr indent="-384047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Parent PLUS Loans</a:t>
            </a:r>
            <a:endParaRPr/>
          </a:p>
          <a:p>
            <a:pPr indent="-384048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2022-2023 Interest Rate = 7.54%</a:t>
            </a:r>
            <a:endParaRPr/>
          </a:p>
          <a:p>
            <a:pPr indent="-231647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1647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1148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2"/>
          <p:cNvSpPr txBox="1"/>
          <p:nvPr/>
        </p:nvSpPr>
        <p:spPr>
          <a:xfrm>
            <a:off x="699963" y="4783138"/>
            <a:ext cx="7924800" cy="207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4048" lvl="0" marL="38404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Private/Alternative Loans</a:t>
            </a:r>
            <a:endParaRPr/>
          </a:p>
          <a:p>
            <a:pPr indent="-384047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Elmselect.com</a:t>
            </a:r>
            <a:endParaRPr/>
          </a:p>
          <a:p>
            <a:pPr indent="0" lvl="1" marL="41148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4169" y="2728544"/>
            <a:ext cx="5685361" cy="3764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generated with very high confidence" id="178" name="Google Shape;178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" y="-77988"/>
            <a:ext cx="12235139" cy="686956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3"/>
          <p:cNvSpPr txBox="1"/>
          <p:nvPr>
            <p:ph type="title"/>
          </p:nvPr>
        </p:nvSpPr>
        <p:spPr>
          <a:xfrm>
            <a:off x="6092371" y="365125"/>
            <a:ext cx="5087258" cy="490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Application for Federal Student Aid (FAFSA)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0" name="Google Shape;180;p13"/>
          <p:cNvGrpSpPr/>
          <p:nvPr/>
        </p:nvGrpSpPr>
        <p:grpSpPr>
          <a:xfrm>
            <a:off x="-3114675" y="610621"/>
            <a:ext cx="13287375" cy="6464300"/>
            <a:chOff x="-4753929" y="311896"/>
            <a:chExt cx="13286238" cy="6462806"/>
          </a:xfrm>
        </p:grpSpPr>
        <p:sp>
          <p:nvSpPr>
            <p:cNvPr id="181" name="Google Shape;181;p13"/>
            <p:cNvSpPr/>
            <p:nvPr/>
          </p:nvSpPr>
          <p:spPr>
            <a:xfrm>
              <a:off x="-4753929" y="311896"/>
              <a:ext cx="6462160" cy="6462806"/>
            </a:xfrm>
            <a:prstGeom prst="blockArc">
              <a:avLst>
                <a:gd fmla="val 18900000" name="adj1"/>
                <a:gd fmla="val 2700000" name="adj2"/>
                <a:gd fmla="val 334" name="adj3"/>
              </a:avLst>
            </a:prstGeom>
            <a:noFill/>
            <a:ln cap="flat" cmpd="sng" w="12700">
              <a:solidFill>
                <a:srgbClr val="005B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3"/>
            <p:cNvSpPr/>
            <p:nvPr/>
          </p:nvSpPr>
          <p:spPr>
            <a:xfrm>
              <a:off x="1501874" y="1354643"/>
              <a:ext cx="7030435" cy="599936"/>
            </a:xfrm>
            <a:custGeom>
              <a:rect b="b" l="l" r="r" t="t"/>
              <a:pathLst>
                <a:path extrusionOk="0" h="600267" w="7405375">
                  <a:moveTo>
                    <a:pt x="0" y="0"/>
                  </a:moveTo>
                  <a:lnTo>
                    <a:pt x="7405375" y="0"/>
                  </a:lnTo>
                  <a:lnTo>
                    <a:pt x="7405375" y="600267"/>
                  </a:lnTo>
                  <a:lnTo>
                    <a:pt x="0" y="6002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81275" lIns="476450" spcFirstLastPara="1" rIns="81275" wrap="square" tIns="812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FAFSA on the Web (FOTW)</a:t>
              </a:r>
              <a:endParaRPr/>
            </a:p>
          </p:txBody>
        </p:sp>
        <p:sp>
          <p:nvSpPr>
            <p:cNvPr id="183" name="Google Shape;183;p13"/>
            <p:cNvSpPr/>
            <p:nvPr/>
          </p:nvSpPr>
          <p:spPr>
            <a:xfrm>
              <a:off x="751050" y="1367340"/>
              <a:ext cx="750824" cy="750713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1555844" y="2343426"/>
              <a:ext cx="6976465" cy="599936"/>
            </a:xfrm>
            <a:custGeom>
              <a:rect b="b" l="l" r="r" t="t"/>
              <a:pathLst>
                <a:path extrusionOk="0" h="600267" w="6975241">
                  <a:moveTo>
                    <a:pt x="0" y="0"/>
                  </a:moveTo>
                  <a:lnTo>
                    <a:pt x="6975241" y="0"/>
                  </a:lnTo>
                  <a:lnTo>
                    <a:pt x="6975241" y="600267"/>
                  </a:lnTo>
                  <a:lnTo>
                    <a:pt x="0" y="6002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81275" lIns="476450" spcFirstLastPara="1" rIns="81275" wrap="square" tIns="812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myStudentAid mobile app</a:t>
              </a:r>
              <a:endParaRPr/>
            </a:p>
          </p:txBody>
        </p:sp>
        <p:sp>
          <p:nvSpPr>
            <p:cNvPr id="185" name="Google Shape;185;p13"/>
            <p:cNvSpPr/>
            <p:nvPr/>
          </p:nvSpPr>
          <p:spPr>
            <a:xfrm>
              <a:off x="1181226" y="2267244"/>
              <a:ext cx="750823" cy="750714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3"/>
            <p:cNvSpPr/>
            <p:nvPr/>
          </p:nvSpPr>
          <p:spPr>
            <a:xfrm>
              <a:off x="1689183" y="3243331"/>
              <a:ext cx="6843126" cy="599936"/>
            </a:xfrm>
            <a:custGeom>
              <a:rect b="b" l="l" r="r" t="t"/>
              <a:pathLst>
                <a:path extrusionOk="0" h="600267" w="6843224">
                  <a:moveTo>
                    <a:pt x="0" y="0"/>
                  </a:moveTo>
                  <a:lnTo>
                    <a:pt x="6843224" y="0"/>
                  </a:lnTo>
                  <a:lnTo>
                    <a:pt x="6843224" y="600267"/>
                  </a:lnTo>
                  <a:lnTo>
                    <a:pt x="0" y="6002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B99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81275" lIns="476450" spcFirstLastPara="1" rIns="81275" wrap="square" tIns="812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Paper or PDF FAFSA</a:t>
              </a:r>
              <a:endParaRPr/>
            </a:p>
          </p:txBody>
        </p:sp>
        <p:sp>
          <p:nvSpPr>
            <p:cNvPr id="187" name="Google Shape;187;p13"/>
            <p:cNvSpPr/>
            <p:nvPr/>
          </p:nvSpPr>
          <p:spPr>
            <a:xfrm>
              <a:off x="1312977" y="3168736"/>
              <a:ext cx="750824" cy="749127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3"/>
            <p:cNvSpPr/>
            <p:nvPr/>
          </p:nvSpPr>
          <p:spPr>
            <a:xfrm>
              <a:off x="1555844" y="4143235"/>
              <a:ext cx="6976465" cy="599936"/>
            </a:xfrm>
            <a:custGeom>
              <a:rect b="b" l="l" r="r" t="t"/>
              <a:pathLst>
                <a:path extrusionOk="0" h="600267" w="6975241">
                  <a:moveTo>
                    <a:pt x="0" y="0"/>
                  </a:moveTo>
                  <a:lnTo>
                    <a:pt x="6975241" y="0"/>
                  </a:lnTo>
                  <a:lnTo>
                    <a:pt x="6975241" y="600267"/>
                  </a:lnTo>
                  <a:lnTo>
                    <a:pt x="0" y="6002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813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81275" lIns="476450" spcFirstLastPara="1" rIns="81275" wrap="square" tIns="812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FAFSA on the Phone (FOTP)</a:t>
              </a:r>
              <a:endParaRPr/>
            </a:p>
          </p:txBody>
        </p:sp>
        <p:sp>
          <p:nvSpPr>
            <p:cNvPr id="189" name="Google Shape;189;p13"/>
            <p:cNvSpPr/>
            <p:nvPr/>
          </p:nvSpPr>
          <p:spPr>
            <a:xfrm>
              <a:off x="1181226" y="4068641"/>
              <a:ext cx="750823" cy="750713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3"/>
            <p:cNvSpPr/>
            <p:nvPr/>
          </p:nvSpPr>
          <p:spPr>
            <a:xfrm>
              <a:off x="1125668" y="5043140"/>
              <a:ext cx="7406641" cy="599936"/>
            </a:xfrm>
            <a:custGeom>
              <a:rect b="b" l="l" r="r" t="t"/>
              <a:pathLst>
                <a:path extrusionOk="0" h="600267" w="7405375">
                  <a:moveTo>
                    <a:pt x="0" y="0"/>
                  </a:moveTo>
                  <a:lnTo>
                    <a:pt x="7405375" y="0"/>
                  </a:lnTo>
                  <a:lnTo>
                    <a:pt x="7405375" y="600267"/>
                  </a:lnTo>
                  <a:lnTo>
                    <a:pt x="0" y="6002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5A1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81275" lIns="476450" spcFirstLastPara="1" rIns="81275" wrap="square" tIns="812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FAA Access to CPS Online  </a:t>
              </a:r>
              <a:endParaRPr/>
            </a:p>
          </p:txBody>
        </p:sp>
        <p:sp>
          <p:nvSpPr>
            <p:cNvPr id="191" name="Google Shape;191;p13"/>
            <p:cNvSpPr/>
            <p:nvPr/>
          </p:nvSpPr>
          <p:spPr>
            <a:xfrm>
              <a:off x="751050" y="4968545"/>
              <a:ext cx="750824" cy="750714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generated with very high confidence" id="196" name="Google Shape;196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" y="-77988"/>
            <a:ext cx="12235139" cy="686956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4"/>
          <p:cNvSpPr txBox="1"/>
          <p:nvPr>
            <p:ph type="title"/>
          </p:nvPr>
        </p:nvSpPr>
        <p:spPr>
          <a:xfrm>
            <a:off x="6092371" y="365125"/>
            <a:ext cx="5087258" cy="490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FSA ID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4"/>
          <p:cNvSpPr txBox="1"/>
          <p:nvPr/>
        </p:nvSpPr>
        <p:spPr>
          <a:xfrm>
            <a:off x="1123950" y="1920875"/>
            <a:ext cx="4052888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228600" lvl="0" marL="2286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for FAFSA completion and allows access to certain U.S. Department of Education websites</a:t>
            </a:r>
            <a:endParaRPr/>
          </a:p>
          <a:p>
            <a:pPr indent="-228600" lvl="0" marL="228600" marR="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be used by students and parents throughout financial aid process, including subsequent school years</a:t>
            </a:r>
            <a:endParaRPr/>
          </a:p>
          <a:p>
            <a:pPr indent="-228600" lvl="0" marL="228600" marR="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 the owner should create a FSA ID</a:t>
            </a:r>
            <a:endParaRPr/>
          </a:p>
          <a:p>
            <a:pPr indent="-228600" lvl="0" marL="228600" marR="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Apply at </a:t>
            </a:r>
            <a:r>
              <a:rPr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https://studentaid.gov/fsa-id/create-account/launch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199" name="Google Shape;19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04050" y="1482725"/>
            <a:ext cx="4064000" cy="513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generated with very high confidence" id="204" name="Google Shape;204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" y="-97038"/>
            <a:ext cx="12235139" cy="686956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5"/>
          <p:cNvSpPr txBox="1"/>
          <p:nvPr>
            <p:ph type="title"/>
          </p:nvPr>
        </p:nvSpPr>
        <p:spPr>
          <a:xfrm>
            <a:off x="6092371" y="365125"/>
            <a:ext cx="5087258" cy="490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Studentaid.gov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tudentAid.gov Home view&#10;&#10;Screenshot of the StudentAid.gov homepage" id="206" name="Google Shape;20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35134" y="1533525"/>
            <a:ext cx="7810500" cy="4816475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generated with very high confidence" id="211" name="Google Shape;211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" y="-97038"/>
            <a:ext cx="12235139" cy="686956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6"/>
          <p:cNvSpPr txBox="1"/>
          <p:nvPr>
            <p:ph type="title"/>
          </p:nvPr>
        </p:nvSpPr>
        <p:spPr>
          <a:xfrm>
            <a:off x="6092371" y="365125"/>
            <a:ext cx="5087258" cy="490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Apply for Aid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pply for Aid view&#10;&#10;Screenshot of the StudentAid.gov homepage when the user selects &quot;Apply for Aid&quot; from the header. This option is also available on the footer." id="213" name="Google Shape;21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71750" y="1533525"/>
            <a:ext cx="7962900" cy="5060950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generated with very high confidence" id="218" name="Google Shape;218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" y="-97038"/>
            <a:ext cx="12235139" cy="686956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7"/>
          <p:cNvSpPr txBox="1"/>
          <p:nvPr>
            <p:ph type="title"/>
          </p:nvPr>
        </p:nvSpPr>
        <p:spPr>
          <a:xfrm>
            <a:off x="6092371" y="365125"/>
            <a:ext cx="5087258" cy="490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FAFSA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AFSA Form Welcome Page view&#10;&#10;The user may land on this page using a direct link to the FAFSA form or selecting the &quot;Complete the FAFSA Form&quot; link under the &quot;Apply for Aid&quot; menu on the StudentAid.gov  home page. This page contains &quot;Start Here&quot; or &quot;Log In&quot; buttons for new and returning users respectfully." id="220" name="Google Shape;22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00350" y="1408113"/>
            <a:ext cx="7200900" cy="5184775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generated with very high confidence" id="225" name="Google Shape;225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" y="-97038"/>
            <a:ext cx="12235139" cy="686956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8"/>
          <p:cNvSpPr txBox="1"/>
          <p:nvPr>
            <p:ph type="title"/>
          </p:nvPr>
        </p:nvSpPr>
        <p:spPr>
          <a:xfrm>
            <a:off x="6092371" y="365125"/>
            <a:ext cx="5087258" cy="490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Mobile Ap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7" name="Google Shape;227;p18"/>
          <p:cNvGrpSpPr/>
          <p:nvPr/>
        </p:nvGrpSpPr>
        <p:grpSpPr>
          <a:xfrm>
            <a:off x="620659" y="1416750"/>
            <a:ext cx="3292475" cy="5168900"/>
            <a:chOff x="344478" y="-95250"/>
            <a:chExt cx="3291840" cy="5169694"/>
          </a:xfrm>
        </p:grpSpPr>
        <p:pic>
          <p:nvPicPr>
            <p:cNvPr descr="iPhone6_mockup_front_white.png" id="228" name="Google Shape;228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44478" y="-95250"/>
              <a:ext cx="3291840" cy="51696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Kaegy.Pabulos\Documents\attachments\IMG_2030.PNG" id="229" name="Google Shape;229;p1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90601" y="726018"/>
              <a:ext cx="1981200" cy="352213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0" name="Google Shape;230;p18"/>
          <p:cNvGrpSpPr/>
          <p:nvPr/>
        </p:nvGrpSpPr>
        <p:grpSpPr>
          <a:xfrm>
            <a:off x="4034175" y="1416750"/>
            <a:ext cx="3292475" cy="5168900"/>
            <a:chOff x="344478" y="-95250"/>
            <a:chExt cx="3291840" cy="5169694"/>
          </a:xfrm>
        </p:grpSpPr>
        <p:pic>
          <p:nvPicPr>
            <p:cNvPr descr="iPhone6_mockup_front_white.png" id="231" name="Google Shape;231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44478" y="-95250"/>
              <a:ext cx="3291840" cy="51696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Google Shape;232;p1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90601" y="726018"/>
              <a:ext cx="1981199" cy="35221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3" name="Google Shape;233;p18"/>
          <p:cNvSpPr txBox="1"/>
          <p:nvPr/>
        </p:nvSpPr>
        <p:spPr>
          <a:xfrm>
            <a:off x="8108752" y="2087122"/>
            <a:ext cx="2895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Mobile ability to begin, complete, save, and submit the FAFSA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generated with very high confidence" id="238" name="Google Shape;238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" y="-77988"/>
            <a:ext cx="12235139" cy="686956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9"/>
          <p:cNvSpPr txBox="1"/>
          <p:nvPr>
            <p:ph type="title"/>
          </p:nvPr>
        </p:nvSpPr>
        <p:spPr>
          <a:xfrm>
            <a:off x="6092371" y="365125"/>
            <a:ext cx="5087258" cy="490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 Demographics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9"/>
          <p:cNvSpPr txBox="1"/>
          <p:nvPr/>
        </p:nvSpPr>
        <p:spPr>
          <a:xfrm>
            <a:off x="533400" y="1860550"/>
            <a:ext cx="4152900" cy="4325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0848" lvl="0" marL="38404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4048" lvl="0" marL="38404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must use their LEGAL name</a:t>
            </a:r>
            <a:endParaRPr/>
          </a:p>
          <a:p>
            <a:pPr indent="-384048" lvl="0" marL="38404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Security Number</a:t>
            </a:r>
            <a:endParaRPr/>
          </a:p>
          <a:p>
            <a:pPr indent="-384048" lvl="0" marL="38404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Date of Birth</a:t>
            </a:r>
            <a:endParaRPr/>
          </a:p>
          <a:p>
            <a:pPr indent="0" lvl="2" marL="70408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ersonal Information for Student:&#10;&#10;This is one of multiple pages on fafsa.gov that explains that “you” and “your” are referencing the user. Other pages where this messaging appears includes the &quot;Search for High School,&quot; &quot;Student Marital Status,&quot; &quot;Parent Marital Status,&quot; and &quot;Student Tax Filing Status.&quot;  ​  &#10;&#10;Note: This is the first view for the Student Demographics section.&#10;" id="241" name="Google Shape;24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30788" y="1509272"/>
            <a:ext cx="6465887" cy="4642418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generated with very high confidence" id="91" name="Google Shape;91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" y="-77988"/>
            <a:ext cx="12235139" cy="686956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>
            <p:ph type="title"/>
          </p:nvPr>
        </p:nvSpPr>
        <p:spPr>
          <a:xfrm>
            <a:off x="6092371" y="365125"/>
            <a:ext cx="5087258" cy="490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Todays Topics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2529116" y="1776186"/>
            <a:ext cx="8650513" cy="4364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Things we will cover:</a:t>
            </a:r>
            <a:endParaRPr/>
          </a:p>
          <a:p>
            <a:pPr indent="-384048" lvl="0" marL="384048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financial aid?</a:t>
            </a:r>
            <a:endParaRPr/>
          </a:p>
          <a:p>
            <a:pPr indent="-384048" lvl="0" marL="384048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 of attendance (COA)</a:t>
            </a:r>
            <a:endParaRPr/>
          </a:p>
          <a:p>
            <a:pPr indent="-384048" lvl="0" marL="384048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Expected family contribution (EFC)</a:t>
            </a:r>
            <a:endParaRPr/>
          </a:p>
          <a:p>
            <a:pPr indent="-384048" lvl="0" marL="384048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Financial need</a:t>
            </a:r>
            <a:endParaRPr/>
          </a:p>
          <a:p>
            <a:pPr indent="-384048" lvl="0" marL="384048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Categories, types, and sources of financial aid</a:t>
            </a:r>
            <a:endParaRPr/>
          </a:p>
          <a:p>
            <a:pPr indent="-384048" lvl="0" marL="384048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Free Application for Federal Student Aid (FAFSA)</a:t>
            </a:r>
            <a:endParaRPr/>
          </a:p>
          <a:p>
            <a:pPr indent="-384048" lvl="0" marL="384048" marR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Special circumstances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generated with very high confidence" id="246" name="Google Shape;246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" y="-77988"/>
            <a:ext cx="12235139" cy="686956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0"/>
          <p:cNvSpPr txBox="1"/>
          <p:nvPr>
            <p:ph type="title"/>
          </p:nvPr>
        </p:nvSpPr>
        <p:spPr>
          <a:xfrm>
            <a:off x="6092371" y="365125"/>
            <a:ext cx="5087258" cy="490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 Eligibility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0"/>
          <p:cNvSpPr txBox="1"/>
          <p:nvPr/>
        </p:nvSpPr>
        <p:spPr>
          <a:xfrm>
            <a:off x="457200" y="1916113"/>
            <a:ext cx="4152900" cy="4324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84048" lvl="0" marL="38404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Citizenship</a:t>
            </a:r>
            <a:endParaRPr/>
          </a:p>
          <a:p>
            <a:pPr indent="-384047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 Citizens will have an SSN tied to their legal name</a:t>
            </a:r>
            <a:endParaRPr/>
          </a:p>
          <a:p>
            <a:pPr indent="-384047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Eligible Non-Citizens will have both an SSN &amp; Alien Registration Number</a:t>
            </a:r>
            <a:endParaRPr/>
          </a:p>
          <a:p>
            <a:pPr indent="-384048" lvl="0" marL="38404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Grade Level</a:t>
            </a:r>
            <a:endParaRPr/>
          </a:p>
          <a:p>
            <a:pPr indent="-384047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Graduate Students or Seniors</a:t>
            </a:r>
            <a:endParaRPr/>
          </a:p>
          <a:p>
            <a:pPr indent="-384048" lvl="0" marL="38404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Degree they are seeking</a:t>
            </a:r>
            <a:endParaRPr/>
          </a:p>
          <a:p>
            <a:pPr indent="-384048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Associate, Bachelor before Master’s or PhD</a:t>
            </a:r>
            <a:endParaRPr/>
          </a:p>
          <a:p>
            <a:pPr indent="-384048" lvl="0" marL="38404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Foster Care</a:t>
            </a:r>
            <a:endParaRPr/>
          </a:p>
          <a:p>
            <a:pPr indent="0" lvl="1" marL="41148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ibre Franklin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825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tate of Residence view:&#10;&#10;If the student selects “No” to the residency and eligibility questions, he or she will be asked to provide further clarification regarding his or her state of legal residence.&#10;" id="249" name="Google Shape;24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69328" y="1639238"/>
            <a:ext cx="6668591" cy="4601225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generated with very high confidence" id="254" name="Google Shape;254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" y="-77988"/>
            <a:ext cx="12235139" cy="686956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1"/>
          <p:cNvSpPr txBox="1"/>
          <p:nvPr>
            <p:ph type="title"/>
          </p:nvPr>
        </p:nvSpPr>
        <p:spPr>
          <a:xfrm>
            <a:off x="6092371" y="365125"/>
            <a:ext cx="5087258" cy="490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Colleges &amp; Housing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1"/>
          <p:cNvSpPr txBox="1"/>
          <p:nvPr/>
        </p:nvSpPr>
        <p:spPr>
          <a:xfrm>
            <a:off x="457200" y="1916113"/>
            <a:ext cx="4152900" cy="4324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4048" lvl="0" marL="38404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can select up to 10 colleges to receive their FAFSA results</a:t>
            </a:r>
            <a:endParaRPr/>
          </a:p>
          <a:p>
            <a:pPr indent="-384048" lvl="0" marL="38404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Housing Questions</a:t>
            </a:r>
            <a:endParaRPr/>
          </a:p>
          <a:p>
            <a:pPr indent="-384047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Helps to determine Cost of Attendance</a:t>
            </a:r>
            <a:endParaRPr/>
          </a:p>
          <a:p>
            <a:pPr indent="-384048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Home with Parents</a:t>
            </a:r>
            <a:endParaRPr/>
          </a:p>
          <a:p>
            <a:pPr indent="-384048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On-Campus</a:t>
            </a:r>
            <a:endParaRPr/>
          </a:p>
          <a:p>
            <a:pPr indent="-384048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Off-Campus</a:t>
            </a:r>
            <a:endParaRPr/>
          </a:p>
          <a:p>
            <a:pPr indent="-384047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change your mind</a:t>
            </a:r>
            <a:endParaRPr/>
          </a:p>
          <a:p>
            <a:pPr indent="-244348" lvl="0" marL="38404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4347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elected Colleges and Housing Info:&#10;&#10;Screenshot of the “Selected Colleges and Housing Info” view.&#10;&#10;Note: Users can reorder schools on this page which will not affect federal aid, but can affect state/school aid.&#10;&#10;" id="257" name="Google Shape;257;p21"/>
          <p:cNvPicPr preferRelativeResize="0"/>
          <p:nvPr/>
        </p:nvPicPr>
        <p:blipFill rotWithShape="1">
          <a:blip r:embed="rId4">
            <a:alphaModFix/>
          </a:blip>
          <a:srcRect b="0" l="0" r="6109" t="0"/>
          <a:stretch/>
        </p:blipFill>
        <p:spPr>
          <a:xfrm>
            <a:off x="5050848" y="1599633"/>
            <a:ext cx="6228305" cy="4448427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generated with very high confidence" id="262" name="Google Shape;262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" y="-77988"/>
            <a:ext cx="12235139" cy="686956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2"/>
          <p:cNvSpPr txBox="1"/>
          <p:nvPr>
            <p:ph type="title"/>
          </p:nvPr>
        </p:nvSpPr>
        <p:spPr>
          <a:xfrm>
            <a:off x="6092371" y="365125"/>
            <a:ext cx="5087258" cy="490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Dependency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2"/>
          <p:cNvSpPr/>
          <p:nvPr/>
        </p:nvSpPr>
        <p:spPr>
          <a:xfrm>
            <a:off x="2334345" y="1879639"/>
            <a:ext cx="7799528" cy="3098721"/>
          </a:xfrm>
          <a:prstGeom prst="bracketPair">
            <a:avLst/>
          </a:prstGeom>
          <a:noFill/>
          <a:ln cap="flat" cmpd="sng" w="57150">
            <a:solidFill>
              <a:srgbClr val="F4B0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i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Born before Jan. 1, 1999</a:t>
            </a:r>
            <a:endParaRPr i="1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i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Veteran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i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Active duty - military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i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Married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i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Children or other dependents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i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Both parents deceased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i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Foster care past age 13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i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Dependent/ward of court past age 13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i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Legal guardianship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i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Emancipated minor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i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Homeless or at risk of homelessness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i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Graduate student</a:t>
            </a:r>
            <a:endParaRPr/>
          </a:p>
        </p:txBody>
      </p:sp>
      <p:sp>
        <p:nvSpPr>
          <p:cNvPr id="265" name="Google Shape;265;p22"/>
          <p:cNvSpPr txBox="1"/>
          <p:nvPr/>
        </p:nvSpPr>
        <p:spPr>
          <a:xfrm>
            <a:off x="6317250" y="6001875"/>
            <a:ext cx="5699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4048" lvl="0" marL="38404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answer to all is NO – they’re Dependent</a:t>
            </a:r>
            <a:endParaRPr/>
          </a:p>
          <a:p>
            <a:pPr indent="-384048" lvl="0" marL="38404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answer to ANY is YES – they’re Independent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generated with very high confidence" id="270" name="Google Shape;270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" y="-97038"/>
            <a:ext cx="12235139" cy="686956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3"/>
          <p:cNvSpPr txBox="1"/>
          <p:nvPr>
            <p:ph type="title"/>
          </p:nvPr>
        </p:nvSpPr>
        <p:spPr>
          <a:xfrm>
            <a:off x="6092371" y="365125"/>
            <a:ext cx="5087258" cy="490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Parent Information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3"/>
          <p:cNvSpPr txBox="1"/>
          <p:nvPr/>
        </p:nvSpPr>
        <p:spPr>
          <a:xfrm>
            <a:off x="1324321" y="1792910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is my parent when it comes to the FAFSA?</a:t>
            </a: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parents are living together,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regardless of marital status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include their combined financial information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includes same-sex partners</a:t>
            </a:r>
            <a:b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parents are divorced or separated, include the financial information for the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parent you lived with more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during the past 12 months.  </a:t>
            </a:r>
            <a:r>
              <a:rPr b="1" i="0" lang="en-US" sz="2400" u="none" cap="none" strike="noStrik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If that parent is remarried, you must include your stepparent’s financial information.</a:t>
            </a:r>
            <a:endParaRPr b="0" i="0" sz="2400" u="none" cap="none" strike="noStrike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3"/>
          <p:cNvSpPr/>
          <p:nvPr/>
        </p:nvSpPr>
        <p:spPr>
          <a:xfrm>
            <a:off x="7487169" y="5414236"/>
            <a:ext cx="4340225" cy="1123950"/>
          </a:xfrm>
          <a:prstGeom prst="bracketPair">
            <a:avLst/>
          </a:prstGeom>
          <a:noFill/>
          <a:ln cap="flat" cmpd="sng" w="57150">
            <a:solidFill>
              <a:srgbClr val="F4B0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Grandparents, foster parents, and legal guardians are NOT considered parents unless they legally adopted you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generated with very high confidence" id="278" name="Google Shape;278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" y="-97038"/>
            <a:ext cx="12235139" cy="686956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4"/>
          <p:cNvSpPr txBox="1"/>
          <p:nvPr>
            <p:ph type="title"/>
          </p:nvPr>
        </p:nvSpPr>
        <p:spPr>
          <a:xfrm>
            <a:off x="6092371" y="365125"/>
            <a:ext cx="5087258" cy="490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Items Needed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4"/>
          <p:cNvSpPr txBox="1"/>
          <p:nvPr/>
        </p:nvSpPr>
        <p:spPr>
          <a:xfrm>
            <a:off x="4983832" y="2031365"/>
            <a:ext cx="7753350" cy="4324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 Taxes, Income information, benefit summaries</a:t>
            </a: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Asset information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401(k) or IRA balances 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value of your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primary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residence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Untaxed income such as child support received</a:t>
            </a:r>
            <a:endParaRPr/>
          </a:p>
          <a:p>
            <a: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779524"/>
            <a:ext cx="4828032" cy="4828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generated with very high confidence" id="286" name="Google Shape;286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" y="-97038"/>
            <a:ext cx="12235139" cy="686956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5"/>
          <p:cNvSpPr txBox="1"/>
          <p:nvPr>
            <p:ph type="title"/>
          </p:nvPr>
        </p:nvSpPr>
        <p:spPr>
          <a:xfrm>
            <a:off x="6092371" y="365125"/>
            <a:ext cx="5087258" cy="490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IRS Data Retrieval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5"/>
          <p:cNvSpPr txBox="1"/>
          <p:nvPr/>
        </p:nvSpPr>
        <p:spPr>
          <a:xfrm>
            <a:off x="349535" y="1736332"/>
            <a:ext cx="7620000" cy="504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Real-time request in the FAFSA to import IRS tax data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Important!  You will not see the actual IRS data on the IRS website or inserted into the FAFSA.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Reduces documents requested later.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Parents filing a joint tax return will need to enter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income from work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manually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the FAFSA.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IRS DRT will not work for families who: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not have a Social Security Number 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married but file taxes separately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ee the source image" id="289" name="Google Shape;28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86493" y="2160072"/>
            <a:ext cx="3592141" cy="3592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generated with very high confidence" id="294" name="Google Shape;294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" y="-97038"/>
            <a:ext cx="12235139" cy="686956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6"/>
          <p:cNvSpPr txBox="1"/>
          <p:nvPr>
            <p:ph type="title"/>
          </p:nvPr>
        </p:nvSpPr>
        <p:spPr>
          <a:xfrm>
            <a:off x="6092371" y="365125"/>
            <a:ext cx="5087258" cy="490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Confirmation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descr="Confirmation Page view&#10;&#10;The confirmation displays when the FAFSA® form is submitted successfully." id="296" name="Google Shape;296;p26"/>
          <p:cNvGrpSpPr/>
          <p:nvPr/>
        </p:nvGrpSpPr>
        <p:grpSpPr>
          <a:xfrm>
            <a:off x="237529" y="2202880"/>
            <a:ext cx="11564542" cy="3898119"/>
            <a:chOff x="542259" y="2264735"/>
            <a:chExt cx="11564542" cy="3898119"/>
          </a:xfrm>
        </p:grpSpPr>
        <p:pic>
          <p:nvPicPr>
            <p:cNvPr descr="Confirmation Page view&#10;&#10;The confirmation displays when the FAFSA® form is submitted successfully." id="297" name="Google Shape;297;p2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42259" y="2264735"/>
              <a:ext cx="5906601" cy="3898119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descr="Confirmation Page view&#10;&#10;The confirmation displays when the FAFSA® form is submitted successfully." id="298" name="Google Shape;298;p2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699088" y="2860158"/>
              <a:ext cx="5407713" cy="220094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generated with very high confidence" id="303" name="Google Shape;303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" y="-97038"/>
            <a:ext cx="12235139" cy="686956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7"/>
          <p:cNvSpPr txBox="1"/>
          <p:nvPr>
            <p:ph type="title"/>
          </p:nvPr>
        </p:nvSpPr>
        <p:spPr>
          <a:xfrm>
            <a:off x="6092371" y="365125"/>
            <a:ext cx="5087258" cy="490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Common Mistakes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7"/>
          <p:cNvSpPr txBox="1"/>
          <p:nvPr/>
        </p:nvSpPr>
        <p:spPr>
          <a:xfrm>
            <a:off x="826994" y="2012380"/>
            <a:ext cx="6445624" cy="4324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4048" lvl="0" marL="38404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Security numbers</a:t>
            </a:r>
            <a:endParaRPr/>
          </a:p>
          <a:p>
            <a:pPr indent="-384048" lvl="0" marL="38404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Divorced/remarried parental information</a:t>
            </a:r>
            <a:endParaRPr/>
          </a:p>
          <a:p>
            <a:pPr indent="-384048" lvl="0" marL="38404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Income earned by parents/stepparents</a:t>
            </a:r>
            <a:endParaRPr/>
          </a:p>
          <a:p>
            <a:pPr indent="-384048" lvl="0" marL="38404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Untaxed income</a:t>
            </a:r>
            <a:endParaRPr/>
          </a:p>
          <a:p>
            <a:pPr indent="-384048" lvl="0" marL="38404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U.S. income taxes paid</a:t>
            </a:r>
            <a:endParaRPr/>
          </a:p>
          <a:p>
            <a:pPr indent="-384048" lvl="0" marL="38404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Household size</a:t>
            </a:r>
            <a:endParaRPr/>
          </a:p>
          <a:p>
            <a:pPr indent="-384048" lvl="0" marL="38404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of household members in college</a:t>
            </a:r>
            <a:endParaRPr/>
          </a:p>
          <a:p>
            <a:pPr indent="-384048" lvl="0" marL="38404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 Estate and investment net worth</a:t>
            </a:r>
            <a:endParaRPr/>
          </a:p>
          <a:p>
            <a:pPr indent="-384048" lvl="0" marL="38404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assets to include</a:t>
            </a:r>
            <a:endParaRPr/>
          </a:p>
        </p:txBody>
      </p:sp>
      <p:sp>
        <p:nvSpPr>
          <p:cNvPr id="306" name="Google Shape;306;p27"/>
          <p:cNvSpPr/>
          <p:nvPr/>
        </p:nvSpPr>
        <p:spPr>
          <a:xfrm>
            <a:off x="7381875" y="3095625"/>
            <a:ext cx="4376004" cy="1906905"/>
          </a:xfrm>
          <a:prstGeom prst="bracketPair">
            <a:avLst/>
          </a:prstGeom>
          <a:noFill/>
          <a:ln cap="flat" cmpd="sng" w="57150">
            <a:solidFill>
              <a:srgbClr val="C55A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6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Make corrections online at studentaid.gov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6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or on the paper Student Aid Report</a:t>
            </a:r>
            <a:r>
              <a:rPr lang="en-US" sz="2800">
                <a:solidFill>
                  <a:srgbClr val="FF9900"/>
                </a:solidFill>
                <a:latin typeface="Bad Script"/>
                <a:ea typeface="Bad Script"/>
                <a:cs typeface="Bad Script"/>
                <a:sym typeface="Bad Script"/>
              </a:rPr>
              <a:t> </a:t>
            </a:r>
            <a:endParaRPr sz="2800">
              <a:solidFill>
                <a:srgbClr val="FF9900"/>
              </a:solidFill>
              <a:latin typeface="Bad Script"/>
              <a:ea typeface="Bad Script"/>
              <a:cs typeface="Bad Script"/>
              <a:sym typeface="Bad Scrip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generated with very high confidence" id="311" name="Google Shape;311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" y="-97038"/>
            <a:ext cx="12235139" cy="686956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8"/>
          <p:cNvSpPr txBox="1"/>
          <p:nvPr>
            <p:ph type="title"/>
          </p:nvPr>
        </p:nvSpPr>
        <p:spPr>
          <a:xfrm>
            <a:off x="6092371" y="365125"/>
            <a:ext cx="5087258" cy="490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After you File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8"/>
          <p:cNvSpPr txBox="1"/>
          <p:nvPr/>
        </p:nvSpPr>
        <p:spPr>
          <a:xfrm>
            <a:off x="2011284" y="1626936"/>
            <a:ext cx="8229600" cy="4865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summary of your application is created for your review &amp; sent to your selected schools electronically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Summary is called a Student Aid Report (SAR)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with FSA IDs may view SAR online at </a:t>
            </a:r>
            <a:r>
              <a:rPr b="1" i="0" lang="en-US" sz="2400" u="sng" cap="none" strike="noStrike">
                <a:solidFill>
                  <a:srgbClr val="0066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studentaid.gov</a:t>
            </a:r>
            <a:r>
              <a:rPr b="1" i="0" lang="en-US" sz="2400" u="none" cap="none" strike="noStrike">
                <a:solidFill>
                  <a:srgbClr val="0066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1" i="0" lang="en-US" sz="2400" u="none" cap="none" strike="noStrike">
                <a:solidFill>
                  <a:srgbClr val="0066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schools require further information or documentation, they will contact the student directly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sure students know how each school communicates with them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FERPA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Watch for award notifications</a:t>
            </a:r>
            <a:endParaRPr/>
          </a:p>
          <a:p>
            <a:pPr indent="-228600" lvl="2" marL="83978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Many schools won’t begin awarding aid for 2022-2023 until late December or January.</a:t>
            </a:r>
            <a:endParaRPr/>
          </a:p>
          <a:p>
            <a:pPr indent="-64135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generated with very high confidence" id="318" name="Google Shape;318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" y="-97038"/>
            <a:ext cx="12235139" cy="686956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9"/>
          <p:cNvSpPr txBox="1"/>
          <p:nvPr>
            <p:ph type="title"/>
          </p:nvPr>
        </p:nvSpPr>
        <p:spPr>
          <a:xfrm>
            <a:off x="6092371" y="365125"/>
            <a:ext cx="5087258" cy="490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Special Circumstances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0" name="Google Shape;320;p29"/>
          <p:cNvGrpSpPr/>
          <p:nvPr/>
        </p:nvGrpSpPr>
        <p:grpSpPr>
          <a:xfrm>
            <a:off x="1952625" y="1428750"/>
            <a:ext cx="8785225" cy="5205413"/>
            <a:chOff x="130666" y="5357"/>
            <a:chExt cx="8660875" cy="5672225"/>
          </a:xfrm>
        </p:grpSpPr>
        <p:sp>
          <p:nvSpPr>
            <p:cNvPr id="321" name="Google Shape;321;p29"/>
            <p:cNvSpPr/>
            <p:nvPr/>
          </p:nvSpPr>
          <p:spPr>
            <a:xfrm>
              <a:off x="6037802" y="5357"/>
              <a:ext cx="2753739" cy="2056651"/>
            </a:xfrm>
            <a:prstGeom prst="cloudCallout">
              <a:avLst>
                <a:gd fmla="val -23547" name="adj1"/>
                <a:gd fmla="val 148133" name="adj2"/>
              </a:avLst>
            </a:prstGeom>
            <a:solidFill>
              <a:srgbClr val="323F4F"/>
            </a:solidFill>
            <a:ln cap="flat" cmpd="sng" w="12700">
              <a:solidFill>
                <a:srgbClr val="ACB8C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Secondary school tuition</a:t>
              </a:r>
              <a:endParaRPr/>
            </a:p>
          </p:txBody>
        </p:sp>
        <p:pic>
          <p:nvPicPr>
            <p:cNvPr descr="T:\NASFAA U\Video Design and Tools\Common Craft Cut-Outs\Pack_Scene_2_PNG_0\village_landscape.png" id="322" name="Google Shape;322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1000" y="3620182"/>
              <a:ext cx="8400488" cy="2057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3" name="Google Shape;323;p29"/>
            <p:cNvSpPr/>
            <p:nvPr/>
          </p:nvSpPr>
          <p:spPr>
            <a:xfrm>
              <a:off x="257387" y="412930"/>
              <a:ext cx="4162289" cy="1940202"/>
            </a:xfrm>
            <a:prstGeom prst="cloudCallout">
              <a:avLst>
                <a:gd fmla="val 11247" name="adj1"/>
                <a:gd fmla="val 201667" name="adj2"/>
              </a:avLst>
            </a:prstGeom>
            <a:solidFill>
              <a:srgbClr val="ACB8CA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Unusual uncovered medical/dental expenses</a:t>
              </a:r>
              <a:endParaRPr/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130666" y="2129623"/>
              <a:ext cx="2126634" cy="1526994"/>
            </a:xfrm>
            <a:prstGeom prst="cloudCallout">
              <a:avLst>
                <a:gd fmla="val -4410" name="adj1"/>
                <a:gd fmla="val 86662" name="adj2"/>
              </a:avLst>
            </a:prstGeom>
            <a:solidFill>
              <a:srgbClr val="1F3864"/>
            </a:solidFill>
            <a:ln cap="flat" cmpd="sng" w="12700">
              <a:solidFill>
                <a:srgbClr val="2F549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Parent or spouse death</a:t>
              </a:r>
              <a:endParaRPr/>
            </a:p>
          </p:txBody>
        </p:sp>
        <p:sp>
          <p:nvSpPr>
            <p:cNvPr id="325" name="Google Shape;325;p29"/>
            <p:cNvSpPr/>
            <p:nvPr/>
          </p:nvSpPr>
          <p:spPr>
            <a:xfrm>
              <a:off x="3210955" y="1072186"/>
              <a:ext cx="3478321" cy="1538262"/>
            </a:xfrm>
            <a:prstGeom prst="cloudCallout">
              <a:avLst>
                <a:gd fmla="val 26825" name="adj1"/>
                <a:gd fmla="val 120209" name="adj2"/>
              </a:avLst>
            </a:prstGeom>
            <a:solidFill>
              <a:srgbClr val="2F5496"/>
            </a:solidFill>
            <a:ln cap="flat" cmpd="sng" w="12700">
              <a:solidFill>
                <a:srgbClr val="8296B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Extraordinary dependent care </a:t>
              </a:r>
              <a:endParaRPr/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1748792" y="2345619"/>
              <a:ext cx="2570157" cy="1187035"/>
            </a:xfrm>
            <a:prstGeom prst="cloudCallout">
              <a:avLst>
                <a:gd fmla="val 22900" name="adj1"/>
                <a:gd fmla="val 156468" name="adj2"/>
              </a:avLst>
            </a:prstGeom>
            <a:solidFill>
              <a:srgbClr val="7FA3CF"/>
            </a:solidFill>
            <a:ln cap="flat" cmpd="sng" w="12700">
              <a:solidFill>
                <a:srgbClr val="2F549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Loss of employment</a:t>
              </a:r>
              <a:endParaRPr/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4050885" y="2353132"/>
              <a:ext cx="2638391" cy="954136"/>
            </a:xfrm>
            <a:prstGeom prst="cloudCallout">
              <a:avLst>
                <a:gd fmla="val -35368" name="adj1"/>
                <a:gd fmla="val 179942" name="adj2"/>
              </a:avLst>
            </a:prstGeom>
            <a:solidFill>
              <a:schemeClr val="accent1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Divorce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generated with very high confidence" id="98" name="Google Shape;98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" y="-77988"/>
            <a:ext cx="12235139" cy="686956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"/>
          <p:cNvSpPr txBox="1"/>
          <p:nvPr>
            <p:ph type="title"/>
          </p:nvPr>
        </p:nvSpPr>
        <p:spPr>
          <a:xfrm>
            <a:off x="6092371" y="365125"/>
            <a:ext cx="5087258" cy="490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Financial Aid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"/>
          <p:cNvSpPr txBox="1"/>
          <p:nvPr/>
        </p:nvSpPr>
        <p:spPr>
          <a:xfrm>
            <a:off x="2390322" y="2014311"/>
            <a:ext cx="8650513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Financial Aid?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Financial aid consists of</a:t>
            </a: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variety of funds including scholarships, grants, loans and work-study that help pay for a student's postsecondary educational expenses.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generated with very high confidence" id="332" name="Google Shape;332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11338"/>
            <a:ext cx="12235139" cy="6869565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30"/>
          <p:cNvSpPr txBox="1"/>
          <p:nvPr>
            <p:ph type="title"/>
          </p:nvPr>
        </p:nvSpPr>
        <p:spPr>
          <a:xfrm>
            <a:off x="6092371" y="365125"/>
            <a:ext cx="5087258" cy="490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Special Circumstances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30"/>
          <p:cNvSpPr txBox="1"/>
          <p:nvPr/>
        </p:nvSpPr>
        <p:spPr>
          <a:xfrm>
            <a:off x="1476002" y="1709551"/>
            <a:ext cx="8033604" cy="4783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84048" lvl="0" marL="38404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Cannot be documented using FAFSA</a:t>
            </a:r>
            <a:endParaRPr/>
          </a:p>
          <a:p>
            <a:pPr indent="-384048" lvl="1" marL="6858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in employment status</a:t>
            </a:r>
            <a:endParaRPr/>
          </a:p>
          <a:p>
            <a:pPr indent="-384048" lvl="1" marL="6858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Unusual medical expenses not covered by insurance</a:t>
            </a:r>
            <a:endParaRPr/>
          </a:p>
          <a:p>
            <a:pPr indent="-384048" lvl="1" marL="6858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in parent marital status</a:t>
            </a:r>
            <a:endParaRPr/>
          </a:p>
          <a:p>
            <a:pPr indent="-384048" lvl="0" marL="384048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with your college</a:t>
            </a:r>
            <a:endParaRPr/>
          </a:p>
          <a:p>
            <a:pPr indent="-384047" lvl="1" marL="841248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Written explanation and documentation </a:t>
            </a:r>
            <a:endParaRPr/>
          </a:p>
          <a:p>
            <a:pPr indent="-384047" lvl="1" marL="841248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College will review and request additional information if necessary</a:t>
            </a:r>
            <a:endParaRPr/>
          </a:p>
          <a:p>
            <a:pPr indent="-384048" lvl="0" marL="384048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Decisions are final and cannot be appealed to U.S. Department of Education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generated with very high confidence" id="339" name="Google Shape;339;p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97038"/>
            <a:ext cx="12235139" cy="686956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1"/>
          <p:cNvSpPr txBox="1"/>
          <p:nvPr>
            <p:ph type="title"/>
          </p:nvPr>
        </p:nvSpPr>
        <p:spPr>
          <a:xfrm>
            <a:off x="6092371" y="365125"/>
            <a:ext cx="5087258" cy="490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Satisfactory Academic Progress (SAP)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31"/>
          <p:cNvSpPr txBox="1"/>
          <p:nvPr/>
        </p:nvSpPr>
        <p:spPr>
          <a:xfrm>
            <a:off x="742950" y="1844675"/>
            <a:ext cx="75438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Undergraduate Student Standards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Frame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150% of required credit hours attempted at all institutions</a:t>
            </a:r>
            <a:endParaRPr/>
          </a:p>
          <a:p>
            <a:pPr indent="0" lvl="1" marL="53181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1313" lvl="1" marL="34131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Grade Point Average</a:t>
            </a:r>
            <a:endParaRPr/>
          </a:p>
          <a:p>
            <a:pPr indent="-341313" lvl="2" marL="79851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2.0 for Cumulative Credit Hours</a:t>
            </a:r>
            <a:endParaRPr/>
          </a:p>
          <a:p>
            <a:pPr indent="0" lvl="2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1313" lvl="2" marL="34131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Pace</a:t>
            </a:r>
            <a:endParaRPr/>
          </a:p>
          <a:p>
            <a:pPr indent="-341313" lvl="3" marL="79851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complete 67% or more of hours attempted over the history of their undergraduate college credits</a:t>
            </a:r>
            <a:endParaRPr/>
          </a:p>
          <a:p>
            <a:pPr indent="0" lvl="2" marL="4000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2" name="Google Shape;342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73469" y="2372150"/>
            <a:ext cx="4561670" cy="3026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generated with very high confidence" id="347" name="Google Shape;347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35138"/>
            <a:ext cx="12235139" cy="686956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32"/>
          <p:cNvSpPr txBox="1"/>
          <p:nvPr>
            <p:ph type="title"/>
          </p:nvPr>
        </p:nvSpPr>
        <p:spPr>
          <a:xfrm>
            <a:off x="6092371" y="365125"/>
            <a:ext cx="5087258" cy="490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Scholarships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32"/>
          <p:cNvSpPr txBox="1"/>
          <p:nvPr/>
        </p:nvSpPr>
        <p:spPr>
          <a:xfrm>
            <a:off x="685800" y="1921789"/>
            <a:ext cx="8229600" cy="43186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 are considered “gift aid” similar to grants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have restrictions on what they will pay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 costs only?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there enrollment restrictions?</a:t>
            </a:r>
            <a:endParaRPr/>
          </a:p>
          <a:p>
            <a: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come from multiple sources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Institutions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Organizations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Employers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list is growing every day</a:t>
            </a:r>
            <a:endParaRPr/>
          </a:p>
        </p:txBody>
      </p:sp>
      <p:pic>
        <p:nvPicPr>
          <p:cNvPr id="350" name="Google Shape;350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42589" y="3168280"/>
            <a:ext cx="4844724" cy="3229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generated with very high confidence" id="355" name="Google Shape;355;p3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" y="-97038"/>
            <a:ext cx="12235139" cy="6869565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33"/>
          <p:cNvSpPr txBox="1"/>
          <p:nvPr>
            <p:ph type="title"/>
          </p:nvPr>
        </p:nvSpPr>
        <p:spPr>
          <a:xfrm>
            <a:off x="6092371" y="365125"/>
            <a:ext cx="5087258" cy="490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Scholarships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33"/>
          <p:cNvSpPr txBox="1"/>
          <p:nvPr/>
        </p:nvSpPr>
        <p:spPr>
          <a:xfrm>
            <a:off x="539496" y="1938528"/>
            <a:ext cx="8435594" cy="469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Institutions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there an application?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there MULTIPLE applications?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do I apply?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deadline?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it based on Merit or Need?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they need to determine eligibility?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it require follow-up?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it renewable?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requirements for renewal?</a:t>
            </a:r>
            <a:endParaRPr/>
          </a:p>
        </p:txBody>
      </p:sp>
      <p:pic>
        <p:nvPicPr>
          <p:cNvPr id="358" name="Google Shape;358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06760" y="1106590"/>
            <a:ext cx="5535888" cy="5522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generated with very high confidence" id="363" name="Google Shape;363;p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" y="-97038"/>
            <a:ext cx="12235139" cy="686956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4"/>
          <p:cNvSpPr txBox="1"/>
          <p:nvPr>
            <p:ph type="title"/>
          </p:nvPr>
        </p:nvSpPr>
        <p:spPr>
          <a:xfrm>
            <a:off x="6092371" y="365125"/>
            <a:ext cx="5087258" cy="490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Alabama State Programs</a:t>
            </a:r>
            <a:endParaRPr/>
          </a:p>
        </p:txBody>
      </p:sp>
      <p:sp>
        <p:nvSpPr>
          <p:cNvPr id="365" name="Google Shape;365;p34"/>
          <p:cNvSpPr txBox="1"/>
          <p:nvPr/>
        </p:nvSpPr>
        <p:spPr>
          <a:xfrm>
            <a:off x="625929" y="2192397"/>
            <a:ext cx="10553700" cy="3816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Alabama Student Grant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Alabama Student Assistant Program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Alabama National Guard Educational </a:t>
            </a: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Assistance Program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Alabama Math &amp; Science Teacher </a:t>
            </a: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Education Program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Police Officer’s &amp; Firefighter’s Survivor’s </a:t>
            </a: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Educational Assistance Program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6" name="Google Shape;36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28540" y="1649690"/>
            <a:ext cx="2851089" cy="4538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generated with very high confidence" id="371" name="Google Shape;371;p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" y="-97038"/>
            <a:ext cx="12235139" cy="6869565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35"/>
          <p:cNvSpPr txBox="1"/>
          <p:nvPr>
            <p:ph type="title"/>
          </p:nvPr>
        </p:nvSpPr>
        <p:spPr>
          <a:xfrm>
            <a:off x="6092371" y="365125"/>
            <a:ext cx="5087258" cy="490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Next Steps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35"/>
          <p:cNvSpPr txBox="1"/>
          <p:nvPr/>
        </p:nvSpPr>
        <p:spPr>
          <a:xfrm>
            <a:off x="752856" y="2225675"/>
            <a:ext cx="80772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Obtain and review admissions and financial aid Web sites and materials for each school to which you are applying.</a:t>
            </a: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Meet all application deadlines.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FAFSA and other application materials.  Submit all requested follow-up documents.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Investigate other sources of aid.</a:t>
            </a:r>
            <a:endParaRPr/>
          </a:p>
        </p:txBody>
      </p:sp>
      <p:pic>
        <p:nvPicPr>
          <p:cNvPr id="374" name="Google Shape;374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67216" y="2615819"/>
            <a:ext cx="2939986" cy="3668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generated with very high confidence" id="379" name="Google Shape;379;p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" y="-97038"/>
            <a:ext cx="12235139" cy="6869565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36"/>
          <p:cNvSpPr txBox="1"/>
          <p:nvPr>
            <p:ph type="title"/>
          </p:nvPr>
        </p:nvSpPr>
        <p:spPr>
          <a:xfrm>
            <a:off x="6092371" y="365125"/>
            <a:ext cx="5087258" cy="490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Question Mark Transparent Png - Question Marks Transparent Background  Clipart - Full Size Clipart (#3728373) - PinClipart" id="381" name="Google Shape;381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1650" y="2305051"/>
            <a:ext cx="5721441" cy="332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generated with very high confidence" id="105" name="Google Shape;105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" y="-77988"/>
            <a:ext cx="12235139" cy="686956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 txBox="1"/>
          <p:nvPr>
            <p:ph type="title"/>
          </p:nvPr>
        </p:nvSpPr>
        <p:spPr>
          <a:xfrm>
            <a:off x="6092371" y="365125"/>
            <a:ext cx="5087258" cy="490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COA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4"/>
          <p:cNvSpPr txBox="1"/>
          <p:nvPr/>
        </p:nvSpPr>
        <p:spPr>
          <a:xfrm>
            <a:off x="1552575" y="1371883"/>
            <a:ext cx="10553700" cy="5486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Cost of Attendance? </a:t>
            </a:r>
            <a:b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gette"/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COA includes:</a:t>
            </a:r>
            <a:endParaRPr/>
          </a:p>
          <a:p>
            <a:pPr indent="-457200" lvl="1" marL="9144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Tuition &amp; Fees</a:t>
            </a:r>
            <a:endParaRPr/>
          </a:p>
          <a:p>
            <a:pPr indent="-457200" lvl="1" marL="9144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Room &amp; Board</a:t>
            </a:r>
            <a:endParaRPr/>
          </a:p>
          <a:p>
            <a:pPr indent="-457200" lvl="1" marL="9144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Books &amp; Supplies</a:t>
            </a:r>
            <a:endParaRPr/>
          </a:p>
          <a:p>
            <a:pPr indent="-457200" lvl="1" marL="9144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Transportation</a:t>
            </a:r>
            <a:endParaRPr/>
          </a:p>
          <a:p>
            <a:pPr indent="-457200" lvl="1" marL="9144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 Expenses</a:t>
            </a:r>
            <a:endParaRPr/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</a:pPr>
            <a:b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 v. Indirect Costs</a:t>
            </a:r>
            <a:endParaRPr/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gette"/>
              <a:buNone/>
            </a:pPr>
            <a:b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COA Varies widely from college to college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57950" y="2542892"/>
            <a:ext cx="5232400" cy="294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generated with very high confidence" id="113" name="Google Shape;113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" y="-77988"/>
            <a:ext cx="12235139" cy="686956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5"/>
          <p:cNvSpPr txBox="1"/>
          <p:nvPr>
            <p:ph type="title"/>
          </p:nvPr>
        </p:nvSpPr>
        <p:spPr>
          <a:xfrm>
            <a:off x="6092371" y="365125"/>
            <a:ext cx="5087258" cy="490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EFC</a:t>
            </a:r>
            <a:endParaRPr/>
          </a:p>
        </p:txBody>
      </p:sp>
      <p:sp>
        <p:nvSpPr>
          <p:cNvPr id="115" name="Google Shape;115;p5"/>
          <p:cNvSpPr txBox="1"/>
          <p:nvPr/>
        </p:nvSpPr>
        <p:spPr>
          <a:xfrm>
            <a:off x="1552575" y="1371883"/>
            <a:ext cx="10553700" cy="502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Expected Family Contribution?</a:t>
            </a:r>
            <a:b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Amount family can reasonably be expected to contribute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Stays the same regardless of college</a:t>
            </a:r>
            <a:endParaRPr/>
          </a:p>
          <a:p>
            <a:pPr indent="-4572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components</a:t>
            </a:r>
            <a:endParaRPr/>
          </a:p>
          <a:p>
            <a:pPr indent="-342900" lvl="1" marL="8001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Parent contribution</a:t>
            </a:r>
            <a:endParaRPr/>
          </a:p>
          <a:p>
            <a:pPr indent="-342900" lvl="1" marL="8001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contribution</a:t>
            </a:r>
            <a:endParaRPr/>
          </a:p>
          <a:p>
            <a:pPr indent="-4572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Calculated using data from a federal application form and a federal formula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generated with very high confidence" id="120" name="Google Shape;120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1565"/>
            <a:ext cx="12235139" cy="686956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6"/>
          <p:cNvSpPr txBox="1"/>
          <p:nvPr>
            <p:ph type="title"/>
          </p:nvPr>
        </p:nvSpPr>
        <p:spPr>
          <a:xfrm>
            <a:off x="6092371" y="365125"/>
            <a:ext cx="5087258" cy="490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Need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"/>
          <p:cNvSpPr txBox="1"/>
          <p:nvPr/>
        </p:nvSpPr>
        <p:spPr>
          <a:xfrm>
            <a:off x="2752725" y="1532711"/>
            <a:ext cx="10553700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Financial Need?</a:t>
            </a:r>
            <a:b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6"/>
          <p:cNvSpPr txBox="1"/>
          <p:nvPr/>
        </p:nvSpPr>
        <p:spPr>
          <a:xfrm>
            <a:off x="4517646" y="2700442"/>
            <a:ext cx="7315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 of Attendance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34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</a:t>
            </a:r>
            <a:r>
              <a:rPr lang="en-US" sz="3400">
                <a:solidFill>
                  <a:srgbClr val="CC0099"/>
                </a:solidFill>
                <a:latin typeface="Calibri"/>
                <a:ea typeface="Calibri"/>
                <a:cs typeface="Calibri"/>
                <a:sym typeface="Calibri"/>
              </a:rPr>
              <a:t> 	</a:t>
            </a:r>
            <a:r>
              <a:rPr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Expected Family Contribution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34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	Financial Need</a:t>
            </a:r>
            <a:endParaRPr/>
          </a:p>
        </p:txBody>
      </p:sp>
      <p:cxnSp>
        <p:nvCxnSpPr>
          <p:cNvPr id="124" name="Google Shape;124;p6"/>
          <p:cNvCxnSpPr/>
          <p:nvPr/>
        </p:nvCxnSpPr>
        <p:spPr>
          <a:xfrm>
            <a:off x="4517646" y="4486484"/>
            <a:ext cx="680085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generated with very high confidence" id="129" name="Google Shape;129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" y="-77988"/>
            <a:ext cx="12235139" cy="686956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7"/>
          <p:cNvSpPr txBox="1"/>
          <p:nvPr>
            <p:ph type="title"/>
          </p:nvPr>
        </p:nvSpPr>
        <p:spPr>
          <a:xfrm>
            <a:off x="6092371" y="365125"/>
            <a:ext cx="5087258" cy="490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Need Varies Based on Cost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37921" y="1751990"/>
            <a:ext cx="7956550" cy="475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generated with very high confidence" id="136" name="Google Shape;136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1565"/>
            <a:ext cx="12235139" cy="686956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8"/>
          <p:cNvSpPr txBox="1"/>
          <p:nvPr>
            <p:ph type="title"/>
          </p:nvPr>
        </p:nvSpPr>
        <p:spPr>
          <a:xfrm>
            <a:off x="6092371" y="365125"/>
            <a:ext cx="5087258" cy="490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Types Financial Aid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8"/>
          <p:cNvSpPr txBox="1"/>
          <p:nvPr/>
        </p:nvSpPr>
        <p:spPr>
          <a:xfrm>
            <a:off x="781050" y="2714625"/>
            <a:ext cx="27432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urgette"/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Gift Aid</a:t>
            </a:r>
            <a:endParaRPr/>
          </a:p>
          <a:p>
            <a:pPr indent="-384048" lvl="0" marL="38404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Scholarships</a:t>
            </a:r>
            <a:endParaRPr/>
          </a:p>
          <a:p>
            <a:pPr indent="-384048" lvl="0" marL="38404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Grants</a:t>
            </a:r>
            <a:endParaRPr/>
          </a:p>
          <a:p>
            <a:pPr indent="-225298" lvl="0" marL="38404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8"/>
          <p:cNvSpPr txBox="1"/>
          <p:nvPr/>
        </p:nvSpPr>
        <p:spPr>
          <a:xfrm>
            <a:off x="7981950" y="2714625"/>
            <a:ext cx="41148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urgette"/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Self-Help Aid</a:t>
            </a:r>
            <a:endParaRPr/>
          </a:p>
          <a:p>
            <a:pPr indent="-384048" lvl="0" marL="38404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Loans</a:t>
            </a:r>
            <a:endParaRPr/>
          </a:p>
          <a:p>
            <a:pPr indent="-384048" lvl="0" marL="38404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Employment</a:t>
            </a:r>
            <a:endParaRPr/>
          </a:p>
        </p:txBody>
      </p:sp>
      <p:pic>
        <p:nvPicPr>
          <p:cNvPr id="140" name="Google Shape;14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10051" y="2399844"/>
            <a:ext cx="3067049" cy="3067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generated with very high confidence" id="145" name="Google Shape;145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" y="-77988"/>
            <a:ext cx="12235139" cy="686956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9"/>
          <p:cNvSpPr txBox="1"/>
          <p:nvPr>
            <p:ph type="title"/>
          </p:nvPr>
        </p:nvSpPr>
        <p:spPr>
          <a:xfrm>
            <a:off x="6092371" y="365125"/>
            <a:ext cx="5087258" cy="4909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Sources of Financial Aid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9"/>
          <p:cNvSpPr txBox="1"/>
          <p:nvPr/>
        </p:nvSpPr>
        <p:spPr>
          <a:xfrm>
            <a:off x="915909" y="2086841"/>
            <a:ext cx="6976412" cy="3816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Federal government</a:t>
            </a:r>
            <a:endParaRPr/>
          </a:p>
          <a:p>
            <a:pPr indent="-457200" lvl="0" marL="4572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States</a:t>
            </a:r>
            <a:endParaRPr/>
          </a:p>
          <a:p>
            <a:pPr indent="-457200" lvl="0" marL="4572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Colleges and universities</a:t>
            </a:r>
            <a:endParaRPr/>
          </a:p>
          <a:p>
            <a:pPr indent="-457200" lvl="0" marL="4572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Private sources</a:t>
            </a:r>
            <a:endParaRPr/>
          </a:p>
          <a:p>
            <a:pPr indent="-457200" lvl="0" marL="4572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Civic organizations and churches</a:t>
            </a:r>
            <a:endParaRPr/>
          </a:p>
          <a:p>
            <a:pPr indent="-457200" lvl="0" marL="4572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Employers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18687" y="1576730"/>
            <a:ext cx="3268468" cy="4916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2020-06-04T21:38:16Z</dcterms:created>
  <dc:creator>Traci Veyl</dc:creator>
</cp:coreProperties>
</file>